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23"/>
  </p:notesMasterIdLst>
  <p:sldIdLst>
    <p:sldId id="256" r:id="rId5"/>
    <p:sldId id="257" r:id="rId6"/>
    <p:sldId id="272" r:id="rId7"/>
    <p:sldId id="273" r:id="rId8"/>
    <p:sldId id="259" r:id="rId9"/>
    <p:sldId id="263" r:id="rId10"/>
    <p:sldId id="269" r:id="rId11"/>
    <p:sldId id="267" r:id="rId12"/>
    <p:sldId id="270" r:id="rId13"/>
    <p:sldId id="264" r:id="rId14"/>
    <p:sldId id="271" r:id="rId15"/>
    <p:sldId id="268" r:id="rId16"/>
    <p:sldId id="265" r:id="rId17"/>
    <p:sldId id="266" r:id="rId18"/>
    <p:sldId id="260" r:id="rId19"/>
    <p:sldId id="261" r:id="rId20"/>
    <p:sldId id="262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7BB1A-FB04-47C4-B0F3-C712A8300E0F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2A639-F432-47BA-A86E-8BA810FC6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93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Weaver, PART I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205-F68A-462F-BC5D-DF7CC0623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005C-EB1B-4EC3-8924-78ED6A828A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5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205-F68A-462F-BC5D-DF7CC0623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005C-EB1B-4EC3-8924-78ED6A828A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9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205-F68A-462F-BC5D-DF7CC0623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005C-EB1B-4EC3-8924-78ED6A828A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25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96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23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78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62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07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45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40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8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205-F68A-462F-BC5D-DF7CC0623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005C-EB1B-4EC3-8924-78ED6A828A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38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03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06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383604-ECE6-40E3-9143-5F1E88D0F330}" type="datetimeFigureOut">
              <a:rPr lang="ru-RU">
                <a:solidFill>
                  <a:srgbClr val="000000"/>
                </a:solidFill>
              </a:rPr>
              <a:pPr/>
              <a:t>06.02.2022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98AC-1BE9-41CC-92D1-7194D1255F3B}" type="slidenum">
              <a:rPr lang="ru-RU" smtClean="0">
                <a:solidFill>
                  <a:srgbClr val="595959"/>
                </a:solidFill>
              </a:rPr>
              <a:pPr/>
              <a:t>‹#›</a:t>
            </a:fld>
            <a:endParaRPr lang="ru-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91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66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80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39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15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82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80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81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205-F68A-462F-BC5D-DF7CC0623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005C-EB1B-4EC3-8924-78ED6A828A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20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21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50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24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81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51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92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332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46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25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6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205-F68A-462F-BC5D-DF7CC0623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005C-EB1B-4EC3-8924-78ED6A828A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502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64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88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15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709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0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205-F68A-462F-BC5D-DF7CC0623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005C-EB1B-4EC3-8924-78ED6A828A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205-F68A-462F-BC5D-DF7CC0623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005C-EB1B-4EC3-8924-78ED6A828A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205-F68A-462F-BC5D-DF7CC0623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005C-EB1B-4EC3-8924-78ED6A828A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3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205-F68A-462F-BC5D-DF7CC0623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005C-EB1B-4EC3-8924-78ED6A828A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7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5205-F68A-462F-BC5D-DF7CC0623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C005C-EB1B-4EC3-8924-78ED6A828A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6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D5205-F68A-462F-BC5D-DF7CC06239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C005C-EB1B-4EC3-8924-78ED6A828A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6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>
                <a:solidFill>
                  <a:srgbClr val="595959"/>
                </a:solidFill>
              </a:rPr>
              <a:pPr/>
              <a:t>‹#›</a:t>
            </a:fld>
            <a:endParaRPr ker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981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85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73226-C770-419A-AAB5-5302708E44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21BD4-3CF2-41D1-A865-4251F29E1D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5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14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800" dirty="0">
                <a:latin typeface="Cambria"/>
                <a:ea typeface="Cambria"/>
                <a:cs typeface="Cambria"/>
                <a:sym typeface="Cambria"/>
              </a:rPr>
              <a:t>Al-</a:t>
            </a:r>
            <a:r>
              <a:rPr lang="en-GB" sz="1800" dirty="0" err="1">
                <a:latin typeface="Cambria"/>
                <a:ea typeface="Cambria"/>
                <a:cs typeface="Cambria"/>
                <a:sym typeface="Cambria"/>
              </a:rPr>
              <a:t>Farabi</a:t>
            </a:r>
            <a:r>
              <a:rPr lang="en-GB" sz="1800" dirty="0">
                <a:latin typeface="Cambria"/>
                <a:ea typeface="Cambria"/>
                <a:cs typeface="Cambria"/>
                <a:sym typeface="Cambria"/>
              </a:rPr>
              <a:t> Kazakh National University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800" dirty="0">
                <a:latin typeface="Cambria"/>
                <a:ea typeface="Cambria"/>
                <a:cs typeface="Cambria"/>
                <a:sym typeface="Cambria"/>
              </a:rPr>
              <a:t>Higher School of </a:t>
            </a:r>
            <a:r>
              <a:rPr lang="en-GB" sz="1800" dirty="0" smtClean="0">
                <a:latin typeface="Cambria"/>
                <a:ea typeface="Cambria"/>
                <a:cs typeface="Cambria"/>
                <a:sym typeface="Cambria"/>
              </a:rPr>
              <a:t>Medicine</a:t>
            </a:r>
            <a:br>
              <a:rPr lang="en-GB" sz="1800" dirty="0" smtClean="0">
                <a:latin typeface="Cambria"/>
                <a:ea typeface="Cambria"/>
                <a:cs typeface="Cambria"/>
                <a:sym typeface="Cambria"/>
              </a:rPr>
            </a:br>
            <a:r>
              <a:rPr lang="en-GB" sz="1800" dirty="0" smtClean="0">
                <a:latin typeface="Cambria"/>
                <a:ea typeface="Cambria"/>
                <a:cs typeface="Cambria"/>
                <a:sym typeface="Cambria"/>
              </a:rPr>
              <a:t>Department of Fundamental Medicine</a:t>
            </a:r>
            <a:endParaRPr sz="18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" name="Google Shape;145;p37"/>
          <p:cNvSpPr txBox="1">
            <a:spLocks noGrp="1"/>
          </p:cNvSpPr>
          <p:nvPr>
            <p:ph type="body" idx="1"/>
          </p:nvPr>
        </p:nvSpPr>
        <p:spPr>
          <a:xfrm>
            <a:off x="311700" y="3060633"/>
            <a:ext cx="8520600" cy="14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Introduction to “</a:t>
            </a:r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Omics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” technologies</a:t>
            </a:r>
            <a:endParaRPr sz="2800" b="1" dirty="0">
              <a:solidFill>
                <a:srgbClr val="000000"/>
              </a:solidFill>
              <a:latin typeface="Times New Roman" pitchFamily="18" charset="0"/>
              <a:ea typeface="Cambria"/>
              <a:cs typeface="Times New Roman" pitchFamily="18" charset="0"/>
              <a:sym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9" y="453762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Lecturer and creator: PhD </a:t>
            </a:r>
            <a:r>
              <a:rPr lang="en-US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Pinsky</a:t>
            </a:r>
            <a:r>
              <a:rPr lang="en-US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Ilya</a:t>
            </a:r>
            <a:r>
              <a:rPr lang="en-US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Vladimirovich</a:t>
            </a:r>
            <a:endParaRPr lang="ru-RU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9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66" y="260648"/>
            <a:ext cx="716182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15719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prstClr val="black"/>
                </a:solidFill>
              </a:rPr>
              <a:t>https://www.google.com/url?sa=i&amp;url=https%3A%2F%2Fwww.slideshare.net%2Fappyakshay%2Fproteomics-75139676&amp;psig=AOvVaw28cXwhBaroSF37Tv8-ZuIR&amp;ust=1639320177493000&amp;source=images&amp;cd=vfe&amp;ved=0CAwQjhxqFwoTCJDF6ef92_QCFQAAAAAdAAAAABAJ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methods of proteomics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Chromatography</a:t>
            </a:r>
          </a:p>
          <a:p>
            <a:r>
              <a:rPr lang="en-US" dirty="0" smtClean="0"/>
              <a:t>2D-gel electrophoresis</a:t>
            </a:r>
          </a:p>
          <a:p>
            <a:r>
              <a:rPr lang="en-US" dirty="0" smtClean="0"/>
              <a:t>Mass-spectrometry</a:t>
            </a:r>
          </a:p>
          <a:p>
            <a:r>
              <a:rPr lang="en-US" dirty="0" smtClean="0"/>
              <a:t>X-ray crystallography</a:t>
            </a:r>
          </a:p>
          <a:p>
            <a:r>
              <a:rPr lang="en-US" dirty="0" smtClean="0"/>
              <a:t>NMR (nuclear magnetic resonance)</a:t>
            </a:r>
          </a:p>
          <a:p>
            <a:r>
              <a:rPr lang="en-US" dirty="0" smtClean="0"/>
              <a:t>Computational (</a:t>
            </a:r>
            <a:r>
              <a:rPr lang="en-US" dirty="0" err="1" smtClean="0"/>
              <a:t>bioinformatical</a:t>
            </a:r>
            <a:r>
              <a:rPr lang="en-US" dirty="0" smtClean="0"/>
              <a:t>) analysis</a:t>
            </a:r>
          </a:p>
          <a:p>
            <a:r>
              <a:rPr lang="en-US" dirty="0" smtClean="0"/>
              <a:t>and etc.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5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oinformatics: Metabolomics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" y="17240"/>
            <a:ext cx="9121013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021" y="594928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https://www.google.com/url?sa=i&amp;url=https%3A%2F%2Fslideplayer.com%2Fslide%2F13477335%2F&amp;psig=AOvVaw3pvUPVhqY_889qES4x9d9Y&amp;ust=1643028968961000&amp;source=images&amp;cd=vfe&amp;ved=0CAsQjRxqFwoTCLCFkov2x_UCFQAAAAAdAAAAABAP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544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24413"/>
            <a:ext cx="7224800" cy="541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877272"/>
            <a:ext cx="8712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https://www.google.com/url?sa=i&amp;url=https%3A%2F%2Fwww.slideshare.net%2FJTADrexel%2Fbioinformatics-2512758&amp;psig=AOvVaw27r8THpDEy5y6IpNLMTab9&amp;ust=1639320377690000&amp;source=images&amp;cd=vfe&amp;ved=0CAwQjhxqFwoTCPix9rn-2_QCFQAAAAAdAAAAABAX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975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4126"/>
            <a:ext cx="770485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301208"/>
            <a:ext cx="8567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https://www.google.com/url?sa=i&amp;url=https%3A%2F%2Fslidetodoc.com%2Fbiophysics-of-systems-dieter-braun-systems-biophysics-lecture%2F&amp;psig=AOvVaw2RcdiFah8LecP-_An7W9Tp&amp;ust=1643028145705000&amp;source=images&amp;cd=vfe&amp;ved=0CAwQjhxqFwoTCOCyhITzx_UCFQAAAAAdAAAAABAD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5" t="27491" r="31804" b="48454"/>
          <a:stretch/>
        </p:blipFill>
        <p:spPr bwMode="auto">
          <a:xfrm>
            <a:off x="539552" y="908720"/>
            <a:ext cx="799288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41791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YAN Shi-Kai, LIU Run-</a:t>
            </a:r>
            <a:r>
              <a:rPr lang="en-US" dirty="0" err="1" smtClean="0"/>
              <a:t>Hui</a:t>
            </a:r>
            <a:r>
              <a:rPr lang="en-US" dirty="0" smtClean="0"/>
              <a:t>, JIN </a:t>
            </a:r>
            <a:r>
              <a:rPr lang="en-US" dirty="0" err="1" smtClean="0"/>
              <a:t>Hui-Zi</a:t>
            </a:r>
            <a:r>
              <a:rPr lang="en-US" dirty="0" smtClean="0"/>
              <a:t>, LIU </a:t>
            </a:r>
            <a:r>
              <a:rPr lang="en-US" dirty="0" err="1" smtClean="0"/>
              <a:t>Xin-Ru</a:t>
            </a:r>
            <a:r>
              <a:rPr lang="en-US" dirty="0" smtClean="0"/>
              <a:t>, YE </a:t>
            </a:r>
            <a:r>
              <a:rPr lang="en-US" dirty="0" err="1" smtClean="0"/>
              <a:t>Ji</a:t>
            </a:r>
            <a:r>
              <a:rPr lang="en-US" dirty="0" smtClean="0"/>
              <a:t>, SHAN Lei, ZHANG Wei-Dong.“</a:t>
            </a:r>
            <a:r>
              <a:rPr lang="en-US" dirty="0" err="1" smtClean="0"/>
              <a:t>Omics</a:t>
            </a:r>
            <a:r>
              <a:rPr lang="en-US" dirty="0" smtClean="0"/>
              <a:t>” in pharmaceutical research: overview, applications, challenges, and future perspectives [J]. Chinese Journal of Natural </a:t>
            </a:r>
            <a:r>
              <a:rPr lang="en-US" dirty="0" err="1" smtClean="0"/>
              <a:t>Medicines</a:t>
            </a:r>
            <a:r>
              <a:rPr lang="en-US" dirty="0" smtClean="0"/>
              <a:t>, 2015, 13 (1): 3-21.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9" t="25017" r="30490" b="39794"/>
          <a:stretch/>
        </p:blipFill>
        <p:spPr bwMode="auto">
          <a:xfrm>
            <a:off x="268397" y="484575"/>
            <a:ext cx="8793615" cy="445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028" y="5646756"/>
            <a:ext cx="8856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YAN Shi-Kai, LIU Run-</a:t>
            </a:r>
            <a:r>
              <a:rPr lang="en-US" sz="1400" dirty="0" err="1" smtClean="0"/>
              <a:t>Hui</a:t>
            </a:r>
            <a:r>
              <a:rPr lang="en-US" sz="1400" dirty="0" smtClean="0"/>
              <a:t>, JIN </a:t>
            </a:r>
            <a:r>
              <a:rPr lang="en-US" sz="1400" dirty="0" err="1" smtClean="0"/>
              <a:t>Hui-Zi</a:t>
            </a:r>
            <a:r>
              <a:rPr lang="en-US" sz="1400" dirty="0" smtClean="0"/>
              <a:t>, LIU </a:t>
            </a:r>
            <a:r>
              <a:rPr lang="en-US" sz="1400" dirty="0" err="1" smtClean="0"/>
              <a:t>Xin-Ru</a:t>
            </a:r>
            <a:r>
              <a:rPr lang="en-US" sz="1400" dirty="0" smtClean="0"/>
              <a:t>, YE </a:t>
            </a:r>
            <a:r>
              <a:rPr lang="en-US" sz="1400" dirty="0" err="1" smtClean="0"/>
              <a:t>Ji</a:t>
            </a:r>
            <a:r>
              <a:rPr lang="en-US" sz="1400" dirty="0" smtClean="0"/>
              <a:t>, SHAN Lei, ZHANG Wei-Dong.“</a:t>
            </a:r>
            <a:r>
              <a:rPr lang="en-US" sz="1400" dirty="0" err="1" smtClean="0"/>
              <a:t>Omics</a:t>
            </a:r>
            <a:r>
              <a:rPr lang="en-US" sz="1400" dirty="0" smtClean="0"/>
              <a:t>” in </a:t>
            </a:r>
          </a:p>
          <a:p>
            <a:r>
              <a:rPr lang="en-US" sz="1400" dirty="0" smtClean="0"/>
              <a:t>pharmaceutical research: overview, applications, challenges, and future perspectives [J]. Chinese Journal of Natural </a:t>
            </a:r>
            <a:r>
              <a:rPr lang="en-US" sz="1400" dirty="0" err="1" smtClean="0"/>
              <a:t>Medicines</a:t>
            </a:r>
            <a:r>
              <a:rPr lang="en-US" sz="1400" dirty="0" smtClean="0"/>
              <a:t>, 2015, 13 (1): 3-21.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715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4" t="14571" r="33505" b="18213"/>
          <a:stretch/>
        </p:blipFill>
        <p:spPr bwMode="auto">
          <a:xfrm>
            <a:off x="1979712" y="260647"/>
            <a:ext cx="5184576" cy="55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4120" y="5949280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Michael Olivier, </a:t>
            </a:r>
            <a:r>
              <a:rPr lang="en-US" sz="1400" dirty="0" err="1" smtClean="0"/>
              <a:t>Reto</a:t>
            </a:r>
            <a:r>
              <a:rPr lang="en-US" sz="1400" dirty="0" smtClean="0"/>
              <a:t> </a:t>
            </a:r>
            <a:r>
              <a:rPr lang="en-US" sz="1400" dirty="0" err="1" smtClean="0"/>
              <a:t>Asmis</a:t>
            </a:r>
            <a:r>
              <a:rPr lang="en-US" sz="1400" dirty="0" smtClean="0"/>
              <a:t>, Gregory A. Hawkins, Timothy D. Howard and Laura A. Cox. The Need for Multi-</a:t>
            </a:r>
            <a:r>
              <a:rPr lang="en-US" sz="1400" dirty="0" err="1" smtClean="0"/>
              <a:t>Omics</a:t>
            </a:r>
            <a:r>
              <a:rPr lang="en-US" sz="1400" dirty="0" smtClean="0"/>
              <a:t> Biomarker Signatures in Precision Medicine // </a:t>
            </a:r>
            <a:r>
              <a:rPr lang="fr-FR" sz="1400" dirty="0" smtClean="0"/>
              <a:t>International Journal of Molecular Sciences. 2019, 20, 4781; doi:10.3390/ijms20194781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082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4180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55054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Barh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D., Blum K., Madigan M.A. OMICS. Biomedical Perspectives and Applications / 2012 by Taylor &amp; Francis Group, LLC. – 516 p.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Holtorf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Hauke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Guitton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Marie-Christine;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Reski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Ralf (2002). "Plant functional genomics".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Naturwissenschaften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89 (6): 235–249. Bibcode:2002NW.....89..235H. doi:10.1007/s00114-002-0321-3. PMID 12146788. S2CID 7768096. 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O'Connell, Mary J.; McNally, Alan;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McInerney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James O. (2017-03-28). "Why prokaryotes have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pangenomes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(PDF). Nature Microbiology. 2 (4): 17040. doi:10.1038/nmicrobiol.2017.40. ISSN 2058-5276. PMID 28350002. S2CID 19612970.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Tashiro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Satoshi;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Lanctôt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Christian (2015-03-04). "The International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Nucleome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Consortium". Nucleus. 6 (2): 89–92. doi:10.1080/19491034.2015.1022703. PMC 4615172. PMID 25738524.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Cremer, Thomas; Cremer, Marion;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Hübner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Barbara;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Strickfaden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Hilmar;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Smeets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Daniel;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Popken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Jens;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Sterr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Michael;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Markaki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Yolanda;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Rippe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Karsten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(2015-10-07). "The 4D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nucleome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Evidence for a dynamic nuclear landscape based on co-aligned active and inactive nuclear compartments". FEBS Letters. 589 (20PartA): 2931–2943. doi:10.1016/j.febslet.2015.05.037. ISSN 1873-3468. PMID 26028501. S2CID 10254118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Shi-Kai,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Liu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Run-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Jin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Hui-Zi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Liu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Xin-Ru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Shan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Lei,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Zhang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Wei-Dong.“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Omics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in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pharmaceutical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research: overview, applications, challenges, and future perspectives [J]. Chinese Journal of Natural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Medicines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2015, 13 (1): 3-21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Michael Olivier,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Reto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Asmis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Gregory A. Hawkins, Timothy D. Howard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andLaura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 Cox. The Need for Multi-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Omics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Biomarker Signatures in Precision Medicine // International Journal of Molecular Sciences. 2019, 20, 4781;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doi:10.3390/ijms20194781</a:t>
            </a:r>
          </a:p>
          <a:p>
            <a:pPr marL="0" indent="0" algn="just">
              <a:buNone/>
            </a:pP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84175"/>
            <a:ext cx="8520600" cy="1072792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latin typeface="Cambria"/>
                <a:ea typeface="Cambria"/>
                <a:cs typeface="Cambria"/>
                <a:sym typeface="Cambria"/>
              </a:rPr>
              <a:t>LEARNING OUTCOMES</a:t>
            </a:r>
            <a:br>
              <a:rPr lang="en-US" b="1" dirty="0">
                <a:latin typeface="Cambria"/>
                <a:ea typeface="Cambria"/>
                <a:cs typeface="Cambria"/>
                <a:sym typeface="Cambria"/>
              </a:rPr>
            </a:br>
            <a:r>
              <a:rPr lang="en-US" b="1" dirty="0">
                <a:latin typeface="Cambria"/>
                <a:ea typeface="Cambria"/>
                <a:cs typeface="Cambria"/>
                <a:sym typeface="Cambria"/>
              </a:rPr>
              <a:t>As a result of the lesson you will be able to: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Explain, how you understand the term "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Omics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" technologies?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Describe the main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Omics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technologies  (genomics,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transcriptomics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proteomics, metabolomics) and their main methods, analyze their connections with each other.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3.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Analyze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applications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of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the main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Omics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technologies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(genomics,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transcriptomics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proteomics, metabolomics)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in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medicine and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pharmacy and their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perspectives in the Future.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General definition of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Omics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technologies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branches of science known informally as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omics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are various disciplines in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biology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whose names end in the suffix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omics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such as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genomics, proteomics, metabolomics,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metagenomics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transcriptomics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Omics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aims at the collective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characterization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quantification of pools of biological molecules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that translate into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structure, function, and dynamics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an organism 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organisms [1].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0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portant branches of omics with their major components being used in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385"/>
            <a:ext cx="8441553" cy="548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73035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https://www.google.com/url?sa=i&amp;url=https%3A%2F%2Fwww.researchgate.net%2Ffigure%2FImportant-branches-of-omics-with-their-major-components-being-used-in-different_fig3_263055658&amp;psig=AOvVaw1zQ5QAhDIamtp9wjn3wD3u&amp;ust=1643218835800000&amp;source=images&amp;cd=vfe&amp;ved=0CAwQjhxqFwoTCLjh1qq5zfUCFQAAAAAdAAAAABAD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126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3" t="27217" r="32114" b="20313"/>
          <a:stretch/>
        </p:blipFill>
        <p:spPr bwMode="auto">
          <a:xfrm>
            <a:off x="1122472" y="120967"/>
            <a:ext cx="7488832" cy="586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043852"/>
            <a:ext cx="8856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YAN Shi-Kai, LIU Run-</a:t>
            </a:r>
            <a:r>
              <a:rPr lang="en-US" sz="1400" dirty="0" err="1" smtClean="0"/>
              <a:t>Hui</a:t>
            </a:r>
            <a:r>
              <a:rPr lang="en-US" sz="1400" dirty="0" smtClean="0"/>
              <a:t>, JIN </a:t>
            </a:r>
            <a:r>
              <a:rPr lang="en-US" sz="1400" dirty="0" err="1" smtClean="0"/>
              <a:t>Hui-Zi</a:t>
            </a:r>
            <a:r>
              <a:rPr lang="en-US" sz="1400" dirty="0" smtClean="0"/>
              <a:t>, LIU </a:t>
            </a:r>
            <a:r>
              <a:rPr lang="en-US" sz="1400" dirty="0" err="1" smtClean="0"/>
              <a:t>Xin-Ru</a:t>
            </a:r>
            <a:r>
              <a:rPr lang="en-US" sz="1400" dirty="0" smtClean="0"/>
              <a:t>, YE </a:t>
            </a:r>
            <a:r>
              <a:rPr lang="en-US" sz="1400" dirty="0" err="1" smtClean="0"/>
              <a:t>Ji</a:t>
            </a:r>
            <a:r>
              <a:rPr lang="en-US" sz="1400" dirty="0" smtClean="0"/>
              <a:t>, SHAN Lei, ZHANG Wei-Dong.“</a:t>
            </a:r>
            <a:r>
              <a:rPr lang="en-US" sz="1400" dirty="0" err="1" smtClean="0"/>
              <a:t>Omics</a:t>
            </a:r>
            <a:r>
              <a:rPr lang="en-US" sz="1400" dirty="0" smtClean="0"/>
              <a:t>” in </a:t>
            </a:r>
          </a:p>
          <a:p>
            <a:r>
              <a:rPr lang="en-US" sz="1400" dirty="0" smtClean="0"/>
              <a:t>pharmaceutical research: overview, applications, challenges, and future perspectives [J]. Chinese Journal of Natural </a:t>
            </a:r>
            <a:r>
              <a:rPr lang="en-US" sz="1400" dirty="0" err="1" smtClean="0"/>
              <a:t>Medicines</a:t>
            </a:r>
            <a:r>
              <a:rPr lang="en-US" sz="1400" dirty="0" smtClean="0"/>
              <a:t>, 2015, 13 (1): 3-21.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642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83895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661248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prstClr val="black"/>
                </a:solidFill>
              </a:rPr>
              <a:t>https://www.google.com/url?sa=i&amp;url=https%3A%2F%2Fwww.genomicseducation.hee.nhs.uk%2Feducation%2Fcore-concepts%2Fwhat-is-genomics%2F&amp;psig=AOvVaw1bNaC7FznP7KiWhXZuRAn1&amp;ust=1639319949979000&amp;source=images&amp;cd=vfe&amp;ved=0CAwQjhxqFwoTCLjV2vX82_QCFQAAAAAdAAAAABAT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methods of genomics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PCR (polymerase chain reaction)</a:t>
            </a:r>
          </a:p>
          <a:p>
            <a:r>
              <a:rPr lang="en-US" dirty="0" smtClean="0"/>
              <a:t>DNA sequencing</a:t>
            </a:r>
          </a:p>
          <a:p>
            <a:r>
              <a:rPr lang="en-US" dirty="0" smtClean="0"/>
              <a:t>DNA profiling and genotyping (for example, GWAS – genome wide associations studies)</a:t>
            </a:r>
          </a:p>
          <a:p>
            <a:r>
              <a:rPr lang="en-US" dirty="0" smtClean="0"/>
              <a:t>DNA fingerprinting</a:t>
            </a:r>
          </a:p>
          <a:p>
            <a:r>
              <a:rPr lang="en-US" dirty="0" smtClean="0"/>
              <a:t>Hybridization (including DNA microarray)</a:t>
            </a:r>
          </a:p>
          <a:p>
            <a:r>
              <a:rPr lang="en-US" dirty="0"/>
              <a:t>Computational (</a:t>
            </a:r>
            <a:r>
              <a:rPr lang="en-US" dirty="0" err="1"/>
              <a:t>bioinformatical</a:t>
            </a:r>
            <a:r>
              <a:rPr lang="en-US" dirty="0"/>
              <a:t>) </a:t>
            </a:r>
            <a:r>
              <a:rPr lang="en-US" dirty="0" smtClean="0"/>
              <a:t>analysis </a:t>
            </a:r>
          </a:p>
          <a:p>
            <a:r>
              <a:rPr lang="en-US" dirty="0" smtClean="0"/>
              <a:t>and etc.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2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344816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444663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https://www.google.com/url?sa=i&amp;url=https%3A%2F%2Fpt.slideshare.net%2Fsingh_sukh%2Ftranscriptomics-and-metabolomics&amp;psig=AOvVaw2jlculctOki1OIor5u5QBf&amp;ust=1643028502194000&amp;source=images&amp;cd=vfe&amp;ved=0CAsQjRxqFwoTCKiM1bv0x_UCFQAAAAAdAAAAABAO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0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methods of </a:t>
            </a:r>
            <a:r>
              <a:rPr lang="en-US" dirty="0" err="1" smtClean="0"/>
              <a:t>transcriptomics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PCR with reverse transcription</a:t>
            </a:r>
          </a:p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en-US" dirty="0" smtClean="0"/>
          </a:p>
          <a:p>
            <a:r>
              <a:rPr lang="en-US" dirty="0" smtClean="0"/>
              <a:t>Gene </a:t>
            </a:r>
            <a:r>
              <a:rPr lang="en-US" dirty="0" err="1" smtClean="0"/>
              <a:t>expession</a:t>
            </a:r>
            <a:r>
              <a:rPr lang="en-US" dirty="0" smtClean="0"/>
              <a:t> profiling (RNA microarray)</a:t>
            </a:r>
          </a:p>
          <a:p>
            <a:r>
              <a:rPr lang="en-US" dirty="0" smtClean="0"/>
              <a:t>RNA hybridization (for example, </a:t>
            </a:r>
            <a:r>
              <a:rPr lang="en-US" dirty="0" err="1" smtClean="0"/>
              <a:t>Nothern</a:t>
            </a:r>
            <a:r>
              <a:rPr lang="en-US" dirty="0" smtClean="0"/>
              <a:t> blotting)</a:t>
            </a:r>
          </a:p>
          <a:p>
            <a:r>
              <a:rPr lang="en-US" dirty="0"/>
              <a:t>Computational (</a:t>
            </a:r>
            <a:r>
              <a:rPr lang="en-US" dirty="0" err="1"/>
              <a:t>bioinformatical</a:t>
            </a:r>
            <a:r>
              <a:rPr lang="en-US" dirty="0"/>
              <a:t>) </a:t>
            </a:r>
            <a:r>
              <a:rPr lang="en-US" dirty="0" smtClean="0"/>
              <a:t>analysis</a:t>
            </a:r>
          </a:p>
          <a:p>
            <a:r>
              <a:rPr lang="en-US" dirty="0"/>
              <a:t>a</a:t>
            </a:r>
            <a:r>
              <a:rPr lang="en-US" dirty="0" smtClean="0"/>
              <a:t>nd etc.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8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833</Words>
  <Application>Microsoft Office PowerPoint</Application>
  <PresentationFormat>Экран (4:3)</PresentationFormat>
  <Paragraphs>56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1_Тема Office</vt:lpstr>
      <vt:lpstr>1_Simple Light</vt:lpstr>
      <vt:lpstr>2_Тема Office</vt:lpstr>
      <vt:lpstr>3_Тема Office</vt:lpstr>
      <vt:lpstr>Al-Farabi Kazakh National University Higher School of Medicine Department of Fundamental Medicine   </vt:lpstr>
      <vt:lpstr>LEARNING OUTCOMES As a result of the lesson you will be able to:</vt:lpstr>
      <vt:lpstr>General definition of Omics technologies</vt:lpstr>
      <vt:lpstr>Презентация PowerPoint</vt:lpstr>
      <vt:lpstr>Презентация PowerPoint</vt:lpstr>
      <vt:lpstr>Презентация PowerPoint</vt:lpstr>
      <vt:lpstr>Main methods of genomics</vt:lpstr>
      <vt:lpstr>Презентация PowerPoint</vt:lpstr>
      <vt:lpstr>Main methods of transcriptomics</vt:lpstr>
      <vt:lpstr>Презентация PowerPoint</vt:lpstr>
      <vt:lpstr>Main methods of proteomics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Al-Farabi Kazakh National University Higher School of Medicine Department of Fundamental Medicine</dc:title>
  <dc:creator>User</dc:creator>
  <cp:lastModifiedBy>User</cp:lastModifiedBy>
  <cp:revision>22</cp:revision>
  <dcterms:created xsi:type="dcterms:W3CDTF">2022-01-23T12:07:14Z</dcterms:created>
  <dcterms:modified xsi:type="dcterms:W3CDTF">2022-02-05T19:33:55Z</dcterms:modified>
</cp:coreProperties>
</file>